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60" d="100"/>
          <a:sy n="6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raygrieselhuber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KentBeck/status/1648413998025707520" TargetMode="Externa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KentBeck/status/1648413998025707520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4ds.had.co.nz/explore-intro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etting Started with Data Science and LLMs for Modern SEO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11020" spc="-330"/>
            </a:lvl1pPr>
          </a:lstStyle>
          <a:p>
            <a:r>
              <a:t>Getting Started with Data Science and LLMs for Modern SEO</a:t>
            </a:r>
          </a:p>
        </p:txBody>
      </p:sp>
      <p:sp>
        <p:nvSpPr>
          <p:cNvPr id="182" name="October 28, 2025…"/>
          <p:cNvSpPr txBox="1">
            <a:spLocks noGrp="1"/>
          </p:cNvSpPr>
          <p:nvPr>
            <p:ph type="body" idx="21"/>
          </p:nvPr>
        </p:nvSpPr>
        <p:spPr>
          <a:xfrm>
            <a:off x="1270000" y="10917360"/>
            <a:ext cx="21844000" cy="1937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October 28, 2025</a:t>
            </a:r>
          </a:p>
          <a:p>
            <a:r>
              <a:t>Tokyo</a:t>
            </a:r>
          </a:p>
        </p:txBody>
      </p:sp>
      <p:sp>
        <p:nvSpPr>
          <p:cNvPr id="183" name="Elias Dabba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Elias Dabbas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How?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How?</a:t>
            </a:r>
          </a:p>
        </p:txBody>
      </p:sp>
      <p:sp>
        <p:nvSpPr>
          <p:cNvPr id="222" name="Writing (Python) code in a “Jupyter Notebook”"/>
          <p:cNvSpPr txBox="1">
            <a:spLocks noGrp="1"/>
          </p:cNvSpPr>
          <p:nvPr>
            <p:ph type="body" sz="quarter" idx="1"/>
          </p:nvPr>
        </p:nvSpPr>
        <p:spPr>
          <a:xfrm>
            <a:off x="1530095" y="11916096"/>
            <a:ext cx="21844001" cy="128537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</a:lvl1pPr>
          </a:lstStyle>
          <a:p>
            <a:r>
              <a:t>Writing (Python) code in a “Jupyter Notebook”</a:t>
            </a:r>
          </a:p>
        </p:txBody>
      </p:sp>
      <p:pic>
        <p:nvPicPr>
          <p:cNvPr id="223" name="Screenshot 2025-10-25 at 12.44.56 AM.png" descr="Screenshot 2025-10-25 at 12.44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81" y="2716184"/>
            <a:ext cx="14389238" cy="828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inimum viable knowled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Minimum viable knowledge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ame = valu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name = value</a:t>
            </a:r>
          </a:p>
        </p:txBody>
      </p:sp>
      <p:sp>
        <p:nvSpPr>
          <p:cNvPr id="228" name="B2 = 10+5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0429764"/>
            <a:ext cx="21844000" cy="2898202"/>
          </a:xfrm>
          <a:prstGeom prst="rect">
            <a:avLst/>
          </a:prstGeom>
        </p:spPr>
        <p:txBody>
          <a:bodyPr/>
          <a:lstStyle/>
          <a:p>
            <a:pPr marL="194310" indent="-194310" defTabSz="701675">
              <a:spcBef>
                <a:spcPts val="2000"/>
              </a:spcBef>
              <a:buSzPct val="100000"/>
              <a:buChar char="•"/>
              <a:defRPr sz="4675" spc="-46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B2 = 10+5</a:t>
            </a:r>
          </a:p>
          <a:p>
            <a:pPr marL="194310" indent="-194310" defTabSz="701675">
              <a:spcBef>
                <a:spcPts val="2000"/>
              </a:spcBef>
              <a:buSzPct val="100000"/>
              <a:buChar char="•"/>
              <a:defRPr sz="4675" spc="-46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name = value </a:t>
            </a:r>
            <a:r>
              <a:rPr>
                <a:latin typeface="Graphik"/>
                <a:ea typeface="Graphik"/>
                <a:cs typeface="Graphik"/>
                <a:sym typeface="Graphik"/>
              </a:rPr>
              <a:t>(potentially a complex formula)</a:t>
            </a:r>
          </a:p>
          <a:p>
            <a:pPr marL="194310" indent="-194310" defTabSz="701675">
              <a:spcBef>
                <a:spcPts val="2000"/>
              </a:spcBef>
              <a:buSzPct val="100000"/>
              <a:buChar char="•"/>
              <a:defRPr sz="4675" spc="-46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Graphik"/>
                <a:ea typeface="Graphik"/>
                <a:cs typeface="Graphik"/>
                <a:sym typeface="Graphik"/>
              </a:rPr>
              <a:t>= is the “assignment operator”</a:t>
            </a:r>
          </a:p>
        </p:txBody>
      </p:sp>
      <p:pic>
        <p:nvPicPr>
          <p:cNvPr id="22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364" y="3274483"/>
            <a:ext cx="11415098" cy="4179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487" y="7062808"/>
            <a:ext cx="7541985" cy="317665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Variables"/>
          <p:cNvSpPr txBox="1"/>
          <p:nvPr/>
        </p:nvSpPr>
        <p:spPr>
          <a:xfrm>
            <a:off x="1263437" y="459316"/>
            <a:ext cx="2185712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z="8400" spc="-252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genda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=FUNCTIONNAME(parameter_1, parameter_2, parameter_3, …)"/>
          <p:cNvSpPr txBox="1">
            <a:spLocks noGrp="1"/>
          </p:cNvSpPr>
          <p:nvPr>
            <p:ph type="body" sz="quarter" idx="1"/>
          </p:nvPr>
        </p:nvSpPr>
        <p:spPr>
          <a:xfrm>
            <a:off x="1270000" y="12646864"/>
            <a:ext cx="21844000" cy="1266918"/>
          </a:xfrm>
          <a:prstGeom prst="rect">
            <a:avLst/>
          </a:prstGeom>
        </p:spPr>
        <p:txBody>
          <a:bodyPr/>
          <a:lstStyle>
            <a:lvl1pPr defTabSz="775969">
              <a:spcBef>
                <a:spcPts val="2200"/>
              </a:spcBef>
              <a:defRPr sz="5170" spc="-51"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=FUNCTIONNAME(parameter_1, parameter_2, parameter_3, …) </a:t>
            </a:r>
          </a:p>
        </p:txBody>
      </p:sp>
      <p:pic>
        <p:nvPicPr>
          <p:cNvPr id="23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25" y="2437121"/>
            <a:ext cx="17658750" cy="8933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405" y="8733049"/>
            <a:ext cx="10370595" cy="304736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Functions"/>
          <p:cNvSpPr txBox="1"/>
          <p:nvPr/>
        </p:nvSpPr>
        <p:spPr>
          <a:xfrm>
            <a:off x="1263437" y="513080"/>
            <a:ext cx="2185712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825500">
              <a:lnSpc>
                <a:spcPct val="80000"/>
              </a:lnSpc>
              <a:spcBef>
                <a:spcPts val="0"/>
              </a:spcBef>
              <a:defRPr sz="8400" spc="-252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t>Functions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ight-click (contextual functions)"/>
          <p:cNvSpPr txBox="1">
            <a:spLocks noGrp="1"/>
          </p:cNvSpPr>
          <p:nvPr>
            <p:ph type="title"/>
          </p:nvPr>
        </p:nvSpPr>
        <p:spPr>
          <a:xfrm>
            <a:off x="1263437" y="1119970"/>
            <a:ext cx="21857126" cy="1549401"/>
          </a:xfrm>
          <a:prstGeom prst="rect">
            <a:avLst/>
          </a:prstGeom>
        </p:spPr>
        <p:txBody>
          <a:bodyPr/>
          <a:lstStyle/>
          <a:p>
            <a:r>
              <a:t>Right-click (contextual functions)</a:t>
            </a:r>
          </a:p>
        </p:txBody>
      </p:sp>
      <p:sp>
        <p:nvSpPr>
          <p:cNvPr id="240" name="Available actions depend on the type of object"/>
          <p:cNvSpPr txBox="1">
            <a:spLocks noGrp="1"/>
          </p:cNvSpPr>
          <p:nvPr>
            <p:ph type="body" sz="quarter" idx="1"/>
          </p:nvPr>
        </p:nvSpPr>
        <p:spPr>
          <a:xfrm>
            <a:off x="13468562" y="4548970"/>
            <a:ext cx="9652001" cy="2331981"/>
          </a:xfrm>
          <a:prstGeom prst="rect">
            <a:avLst/>
          </a:prstGeom>
        </p:spPr>
        <p:txBody>
          <a:bodyPr/>
          <a:lstStyle/>
          <a:p>
            <a:r>
              <a:t>Available actions depend on the type of object</a:t>
            </a:r>
          </a:p>
        </p:txBody>
      </p:sp>
      <p:sp>
        <p:nvSpPr>
          <p:cNvPr id="241" name="Dot-notation"/>
          <p:cNvSpPr txBox="1">
            <a:spLocks noGrp="1"/>
          </p:cNvSpPr>
          <p:nvPr>
            <p:ph type="body" idx="22"/>
          </p:nvPr>
        </p:nvSpPr>
        <p:spPr>
          <a:xfrm>
            <a:off x="7366000" y="2415370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Dot-notation</a:t>
            </a:r>
          </a:p>
        </p:txBody>
      </p:sp>
      <p:pic>
        <p:nvPicPr>
          <p:cNvPr id="242" name="Screenshot 2025-04-04 at 10.47.10 AM.png" descr="Screenshot 2025-04-04 at 10.47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470" y="7902426"/>
            <a:ext cx="7820184" cy="5110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6" y="2707978"/>
            <a:ext cx="4897097" cy="511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89" y="7856599"/>
            <a:ext cx="5640609" cy="5441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1" animBg="1" advAuto="0"/>
      <p:bldP spid="242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Jupyter Notebook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Jupyter Notebook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Title"/>
          <p:cNvSpPr txBox="1">
            <a:spLocks noGrp="1"/>
          </p:cNvSpPr>
          <p:nvPr>
            <p:ph type="title"/>
          </p:nvPr>
        </p:nvSpPr>
        <p:spPr>
          <a:xfrm>
            <a:off x="7366000" y="231309"/>
            <a:ext cx="9652000" cy="15494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lide bullet tex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File format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466688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File format</a:t>
            </a:r>
          </a:p>
        </p:txBody>
      </p:sp>
      <p:pic>
        <p:nvPicPr>
          <p:cNvPr id="251" name="Screenshot 2023-10-15 at 7.48.13 PM.png" descr="Screenshot 2023-10-15 at 7.48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78" y="3989374"/>
            <a:ext cx="4780634" cy="5363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shot 2023-10-15 at 7.48.47 PM.png" descr="Screenshot 2023-10-15 at 7.48.4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030" y="4321693"/>
            <a:ext cx="5735783" cy="467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23-10-15 at 7.49.22 PM.png" descr="Screenshot 2023-10-15 at 7.49.2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75" y="4247919"/>
            <a:ext cx="4780634" cy="4821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2023-10-14 at 3.05.15 PM.png" descr="Screenshot 2023-10-14 at 3.05.1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2621" y="4247919"/>
            <a:ext cx="7299307" cy="482114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ine"/>
          <p:cNvSpPr/>
          <p:nvPr/>
        </p:nvSpPr>
        <p:spPr>
          <a:xfrm flipV="1">
            <a:off x="6434089" y="1837048"/>
            <a:ext cx="1" cy="8725443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8">
              <a:spcBef>
                <a:spcPts val="0"/>
              </a:spcBef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6" name="Supporting applications"/>
          <p:cNvSpPr txBox="1"/>
          <p:nvPr/>
        </p:nvSpPr>
        <p:spPr>
          <a:xfrm>
            <a:off x="10023517" y="2133600"/>
            <a:ext cx="1041718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Supporting applications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Title"/>
          <p:cNvSpPr txBox="1">
            <a:spLocks noGrp="1"/>
          </p:cNvSpPr>
          <p:nvPr>
            <p:ph type="title"/>
          </p:nvPr>
        </p:nvSpPr>
        <p:spPr>
          <a:xfrm>
            <a:off x="7366000" y="231309"/>
            <a:ext cx="9652000" cy="15494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File format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466688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File format</a:t>
            </a:r>
          </a:p>
        </p:txBody>
      </p:sp>
      <p:sp>
        <p:nvSpPr>
          <p:cNvPr id="260" name="Supporting applications"/>
          <p:cNvSpPr txBox="1"/>
          <p:nvPr/>
        </p:nvSpPr>
        <p:spPr>
          <a:xfrm>
            <a:off x="10023517" y="2133600"/>
            <a:ext cx="10417181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Supporting applications</a:t>
            </a:r>
          </a:p>
        </p:txBody>
      </p:sp>
      <p:pic>
        <p:nvPicPr>
          <p:cNvPr id="261" name="Screenshot 2023-10-15 at 10.31.01 PM.png" descr="Screenshot 2023-10-15 at 10.31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242" y="4146550"/>
            <a:ext cx="6985001" cy="542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3-10-15 at 10.34.23 PM.png" descr="Screenshot 2023-10-15 at 10.34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769" y="4713110"/>
            <a:ext cx="5134046" cy="3723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3-10-15 at 10.38.45 PM.png" descr="Screenshot 2023-10-15 at 10.38.4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153" y="4600256"/>
            <a:ext cx="61595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3-10-15 at 10.40.21 PM.png" descr="Screenshot 2023-10-15 at 10.40.2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474" y="4713110"/>
            <a:ext cx="5905582" cy="372399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JupyterLab"/>
          <p:cNvSpPr txBox="1"/>
          <p:nvPr/>
        </p:nvSpPr>
        <p:spPr>
          <a:xfrm>
            <a:off x="7679075" y="8588802"/>
            <a:ext cx="257037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36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JupyterLab</a:t>
            </a:r>
          </a:p>
        </p:txBody>
      </p:sp>
      <p:sp>
        <p:nvSpPr>
          <p:cNvPr id="266" name="Google Colab"/>
          <p:cNvSpPr txBox="1"/>
          <p:nvPr/>
        </p:nvSpPr>
        <p:spPr>
          <a:xfrm>
            <a:off x="13260428" y="8588802"/>
            <a:ext cx="308472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36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Google Colab</a:t>
            </a:r>
          </a:p>
        </p:txBody>
      </p:sp>
      <p:sp>
        <p:nvSpPr>
          <p:cNvPr id="267" name="Line"/>
          <p:cNvSpPr/>
          <p:nvPr/>
        </p:nvSpPr>
        <p:spPr>
          <a:xfrm flipV="1">
            <a:off x="5793725" y="2026568"/>
            <a:ext cx="1" cy="8725443"/>
          </a:xfrm>
          <a:prstGeom prst="line">
            <a:avLst/>
          </a:prstGeom>
          <a:ln w="508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8">
              <a:spcBef>
                <a:spcPts val="0"/>
              </a:spcBef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68" name="Kaggle"/>
          <p:cNvSpPr txBox="1"/>
          <p:nvPr/>
        </p:nvSpPr>
        <p:spPr>
          <a:xfrm>
            <a:off x="20119943" y="8588802"/>
            <a:ext cx="164592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2438338">
              <a:spcBef>
                <a:spcPts val="0"/>
              </a:spcBef>
              <a:defRPr sz="36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Kaggle</a:t>
            </a:r>
          </a:p>
        </p:txBody>
      </p:sp>
      <p:sp>
        <p:nvSpPr>
          <p:cNvPr id="269" name=".ipynb…"/>
          <p:cNvSpPr txBox="1"/>
          <p:nvPr/>
        </p:nvSpPr>
        <p:spPr>
          <a:xfrm>
            <a:off x="601818" y="10020131"/>
            <a:ext cx="4666880" cy="300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 defTabSz="627379">
              <a:spcBef>
                <a:spcPts val="0"/>
              </a:spcBef>
              <a:defRPr sz="4104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.ipynb</a:t>
            </a:r>
          </a:p>
          <a:p>
            <a:pPr algn="ctr" defTabSz="627379">
              <a:spcBef>
                <a:spcPts val="0"/>
              </a:spcBef>
              <a:defRPr sz="3116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Interactive Python  notebook</a:t>
            </a:r>
          </a:p>
          <a:p>
            <a:pPr algn="ctr" defTabSz="627379">
              <a:spcBef>
                <a:spcPts val="0"/>
              </a:spcBef>
              <a:defRPr sz="4104" b="1" i="1"/>
            </a:pPr>
            <a:r>
              <a:t>Jupyter Notebook</a:t>
            </a:r>
          </a:p>
        </p:txBody>
      </p:sp>
      <p:sp>
        <p:nvSpPr>
          <p:cNvPr id="270" name="https://colab.research.google.com/…"/>
          <p:cNvSpPr txBox="1"/>
          <p:nvPr/>
        </p:nvSpPr>
        <p:spPr>
          <a:xfrm>
            <a:off x="11935566" y="9652560"/>
            <a:ext cx="5641659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2438338">
              <a:spcBef>
                <a:spcPts val="0"/>
              </a:spcBef>
              <a:defRPr sz="25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hlinkClick r:id="rId6"/>
              </a:rPr>
              <a:t>https://colab.research.google.com/</a:t>
            </a:r>
          </a:p>
          <a:p>
            <a:pPr algn="ctr" defTabSz="2438338">
              <a:spcBef>
                <a:spcPts val="0"/>
              </a:spcBef>
              <a:defRPr sz="2500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Start here (online, no setup required)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rawling a website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Crawling a website</a:t>
            </a:r>
          </a:p>
        </p:txBody>
      </p:sp>
      <p:sp>
        <p:nvSpPr>
          <p:cNvPr id="275" name="Many more columns!"/>
          <p:cNvSpPr txBox="1">
            <a:spLocks noGrp="1"/>
          </p:cNvSpPr>
          <p:nvPr>
            <p:ph type="body" sz="quarter" idx="1"/>
          </p:nvPr>
        </p:nvSpPr>
        <p:spPr>
          <a:xfrm>
            <a:off x="1270000" y="111505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Many more columns!</a:t>
            </a:r>
          </a:p>
        </p:txBody>
      </p:sp>
      <p:sp>
        <p:nvSpPr>
          <p:cNvPr id="276" name="One line of code to crawl an entire website"/>
          <p:cNvSpPr txBox="1">
            <a:spLocks noGrp="1"/>
          </p:cNvSpPr>
          <p:nvPr>
            <p:ph type="body" idx="22"/>
          </p:nvPr>
        </p:nvSpPr>
        <p:spPr>
          <a:xfrm>
            <a:off x="1270000" y="2484585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One line of code to crawl an entire website</a:t>
            </a:r>
          </a:p>
        </p:txBody>
      </p:sp>
      <p:pic>
        <p:nvPicPr>
          <p:cNvPr id="27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78" y="3597571"/>
            <a:ext cx="16642244" cy="992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6" y="4711699"/>
            <a:ext cx="15163800" cy="429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89" y="6828874"/>
            <a:ext cx="16903701" cy="41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ectangle"/>
          <p:cNvSpPr/>
          <p:nvPr/>
        </p:nvSpPr>
        <p:spPr>
          <a:xfrm>
            <a:off x="6181682" y="6779492"/>
            <a:ext cx="16891001" cy="4300384"/>
          </a:xfrm>
          <a:prstGeom prst="rect">
            <a:avLst/>
          </a:prstGeom>
          <a:ln w="12700">
            <a:solidFill>
              <a:srgbClr val="A247F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55600"/>
            <a:ext cx="13004800" cy="130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Line"/>
          <p:cNvSpPr/>
          <p:nvPr/>
        </p:nvSpPr>
        <p:spPr>
          <a:xfrm>
            <a:off x="2677922" y="3809290"/>
            <a:ext cx="8997273" cy="2540710"/>
          </a:xfrm>
          <a:prstGeom prst="line">
            <a:avLst/>
          </a:prstGeom>
          <a:ln w="1524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Me"/>
          <p:cNvSpPr txBox="1"/>
          <p:nvPr/>
        </p:nvSpPr>
        <p:spPr>
          <a:xfrm>
            <a:off x="1662328" y="3106250"/>
            <a:ext cx="982371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etching/analyzing XML sitemap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Fetching/analyzing XML sitemaps</a:t>
            </a:r>
          </a:p>
        </p:txBody>
      </p:sp>
      <p:pic>
        <p:nvPicPr>
          <p:cNvPr id="28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85" y="3963868"/>
            <a:ext cx="20160630" cy="9034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ompare sitemap to crawled URL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Compare sitemap to crawled URLs</a:t>
            </a:r>
          </a:p>
        </p:txBody>
      </p:sp>
      <p:sp>
        <p:nvSpPr>
          <p:cNvPr id="286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20" y="4469299"/>
            <a:ext cx="11451126" cy="7408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899" y="4571731"/>
            <a:ext cx="8943574" cy="7098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ompare sitemap to crawled URL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Compare sitemap to crawled URLs</a:t>
            </a:r>
          </a:p>
        </p:txBody>
      </p:sp>
      <p:sp>
        <p:nvSpPr>
          <p:cNvPr id="291" name="857 URLs"/>
          <p:cNvSpPr txBox="1">
            <a:spLocks noGrp="1"/>
          </p:cNvSpPr>
          <p:nvPr>
            <p:ph type="body" idx="22"/>
          </p:nvPr>
        </p:nvSpPr>
        <p:spPr>
          <a:xfrm>
            <a:off x="1269999" y="11952224"/>
            <a:ext cx="9618939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857 URLs</a:t>
            </a:r>
          </a:p>
        </p:txBody>
      </p:sp>
      <p:pic>
        <p:nvPicPr>
          <p:cNvPr id="29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05" y="3928533"/>
            <a:ext cx="13342066" cy="7543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009" y="3873518"/>
            <a:ext cx="15482276" cy="73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237 URLs"/>
          <p:cNvSpPr txBox="1"/>
          <p:nvPr/>
        </p:nvSpPr>
        <p:spPr>
          <a:xfrm>
            <a:off x="13485093" y="11952223"/>
            <a:ext cx="961893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237 URLs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 Analysi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Text Analysis</a:t>
            </a:r>
          </a:p>
        </p:txBody>
      </p:sp>
      <p:sp>
        <p:nvSpPr>
          <p:cNvPr id="297" name="adv.word_frequency: ngram analysis of a list of phrases, optionally weighted by a metric"/>
          <p:cNvSpPr txBox="1">
            <a:spLocks noGrp="1"/>
          </p:cNvSpPr>
          <p:nvPr>
            <p:ph type="body" idx="1"/>
          </p:nvPr>
        </p:nvSpPr>
        <p:spPr>
          <a:xfrm>
            <a:off x="1270000" y="3291840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adv.word_frequency: ngram analysis of a list of phrases, optionally weighted by a metric</a:t>
            </a:r>
          </a:p>
        </p:txBody>
      </p:sp>
      <p:sp>
        <p:nvSpPr>
          <p:cNvPr id="298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224" y="5321300"/>
            <a:ext cx="6442104" cy="7805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5312220"/>
            <a:ext cx="8937142" cy="782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URL structure analysi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t>URL structure analysis</a:t>
            </a:r>
          </a:p>
        </p:txBody>
      </p:sp>
      <p:pic>
        <p:nvPicPr>
          <p:cNvPr id="30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6" y="3618738"/>
            <a:ext cx="7286747" cy="514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68" y="7145112"/>
            <a:ext cx="17560918" cy="428170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adv.url_to_df(openai[“url”])"/>
          <p:cNvSpPr txBox="1"/>
          <p:nvPr/>
        </p:nvSpPr>
        <p:spPr>
          <a:xfrm>
            <a:off x="9282834" y="5454465"/>
            <a:ext cx="12474455" cy="7245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000000"/>
              </a:buCl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adv.url_to_df(openai[“url”])</a:t>
            </a:r>
          </a:p>
        </p:txBody>
      </p:sp>
      <p:sp>
        <p:nvSpPr>
          <p:cNvPr id="306" name="Rectangle"/>
          <p:cNvSpPr/>
          <p:nvPr/>
        </p:nvSpPr>
        <p:spPr>
          <a:xfrm>
            <a:off x="13496594" y="7241605"/>
            <a:ext cx="3444570" cy="4218208"/>
          </a:xfrm>
          <a:prstGeom prst="rect">
            <a:avLst/>
          </a:prstGeom>
          <a:ln w="63500">
            <a:solidFill>
              <a:srgbClr val="A247F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adviz.url_structure()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adviz.url_structure()</a:t>
            </a:r>
          </a:p>
        </p:txBody>
      </p:sp>
      <p:pic>
        <p:nvPicPr>
          <p:cNvPr id="30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40" y="3135851"/>
            <a:ext cx="22980920" cy="1004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adviz.url_structure()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adviz.url_structure()</a:t>
            </a:r>
          </a:p>
        </p:txBody>
      </p:sp>
      <p:pic>
        <p:nvPicPr>
          <p:cNvPr id="31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18" y="4026492"/>
            <a:ext cx="22309864" cy="931365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Drill-down to the next level (folder)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Drill-down to the next level (folder)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Wh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Why work with code?  vs.   moving your mouse and clicking on the screen"/>
          <p:cNvSpPr txBox="1">
            <a:spLocks noGrp="1"/>
          </p:cNvSpPr>
          <p:nvPr>
            <p:ph type="body" idx="1"/>
          </p:nvPr>
        </p:nvSpPr>
        <p:spPr>
          <a:xfrm>
            <a:off x="1257300" y="2674409"/>
            <a:ext cx="21844000" cy="7450653"/>
          </a:xfrm>
          <a:prstGeom prst="rect">
            <a:avLst/>
          </a:prstGeom>
        </p:spPr>
        <p:txBody>
          <a:bodyPr/>
          <a:lstStyle/>
          <a:p>
            <a:pPr defTabSz="2365248">
              <a:defRPr sz="8148" spc="-244"/>
            </a:pPr>
            <a:r>
              <a:t>Why work with code?</a:t>
            </a:r>
            <a:br/>
            <a:br/>
            <a:r>
              <a:t>vs. </a:t>
            </a:r>
            <a:br/>
            <a:br/>
            <a:r>
              <a:t>moving your mouse and clicking on the screen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Auditabilit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Auditability</a:t>
            </a:r>
          </a:p>
        </p:txBody>
      </p:sp>
      <p:sp>
        <p:nvSpPr>
          <p:cNvPr id="320" name="We need to trust that the work we do is correc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We need to trust that the work we do is correct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219200"/>
            <a:ext cx="19392900" cy="1127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ode to compare sitemap vs crawled URLs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Code to compare sitemap vs crawled URLs</a:t>
            </a:r>
          </a:p>
        </p:txBody>
      </p:sp>
      <p:sp>
        <p:nvSpPr>
          <p:cNvPr id="323" name="Check every step of the process, verify things are correct, ask questions"/>
          <p:cNvSpPr txBox="1">
            <a:spLocks noGrp="1"/>
          </p:cNvSpPr>
          <p:nvPr>
            <p:ph type="body" sz="quarter" idx="1"/>
          </p:nvPr>
        </p:nvSpPr>
        <p:spPr>
          <a:xfrm>
            <a:off x="1270000" y="11684000"/>
            <a:ext cx="22380496" cy="1016000"/>
          </a:xfrm>
          <a:prstGeom prst="rect">
            <a:avLst/>
          </a:prstGeom>
        </p:spPr>
        <p:txBody>
          <a:bodyPr/>
          <a:lstStyle/>
          <a:p>
            <a:r>
              <a:t>Check every step of the process, verify things are correct, ask questions</a:t>
            </a:r>
          </a:p>
        </p:txBody>
      </p:sp>
      <p:sp>
        <p:nvSpPr>
          <p:cNvPr id="324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21844000" cy="1016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60" y="3483087"/>
            <a:ext cx="14553280" cy="7105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cal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Scaling</a:t>
            </a:r>
          </a:p>
        </p:txBody>
      </p:sp>
      <p:sp>
        <p:nvSpPr>
          <p:cNvPr id="328" name="Horizontal: reusing the same workflow across projec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Horizontal: reusing the same workflow across projects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un the exact same process for another domain"/>
          <p:cNvSpPr txBox="1">
            <a:spLocks noGrp="1"/>
          </p:cNvSpPr>
          <p:nvPr>
            <p:ph type="body" idx="21"/>
          </p:nvPr>
        </p:nvSpPr>
        <p:spPr>
          <a:xfrm>
            <a:off x="1270000" y="12249742"/>
            <a:ext cx="21844000" cy="1274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Run the exact same process for another domain</a:t>
            </a:r>
          </a:p>
        </p:txBody>
      </p:sp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89" y="2091097"/>
            <a:ext cx="12113904" cy="5461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78" y="2138831"/>
            <a:ext cx="13208750" cy="5366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cal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Scaling</a:t>
            </a:r>
          </a:p>
        </p:txBody>
      </p:sp>
      <p:sp>
        <p:nvSpPr>
          <p:cNvPr id="335" name="Vertical: improving the same workflow to make it more powerfu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Vertical: improving the same workflow to make it more powerful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et a mapping of all links on the site (from/to)"/>
          <p:cNvSpPr txBox="1">
            <a:spLocks noGrp="1"/>
          </p:cNvSpPr>
          <p:nvPr>
            <p:ph type="body" idx="21"/>
          </p:nvPr>
        </p:nvSpPr>
        <p:spPr>
          <a:xfrm>
            <a:off x="1269999" y="12358116"/>
            <a:ext cx="21844001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Get a mapping of all links on the site (from/to)</a:t>
            </a:r>
          </a:p>
        </p:txBody>
      </p:sp>
      <p:pic>
        <p:nvPicPr>
          <p:cNvPr id="33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89" y="3071597"/>
            <a:ext cx="16796422" cy="860252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Analyze links"/>
          <p:cNvSpPr txBox="1">
            <a:spLocks noGrp="1"/>
          </p:cNvSpPr>
          <p:nvPr>
            <p:ph type="title" idx="4294967295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Analyze links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op linked external domains (de-duplicated)"/>
          <p:cNvSpPr txBox="1">
            <a:spLocks noGrp="1"/>
          </p:cNvSpPr>
          <p:nvPr>
            <p:ph type="body" idx="21"/>
          </p:nvPr>
        </p:nvSpPr>
        <p:spPr>
          <a:xfrm>
            <a:off x="1270000" y="12358116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Top linked external domains (de-duplicated)</a:t>
            </a:r>
          </a:p>
        </p:txBody>
      </p:sp>
      <p:sp>
        <p:nvSpPr>
          <p:cNvPr id="342" name="Analyze links"/>
          <p:cNvSpPr txBox="1">
            <a:spLocks noGrp="1"/>
          </p:cNvSpPr>
          <p:nvPr>
            <p:ph type="title" idx="4294967295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Analyze links</a:t>
            </a:r>
          </a:p>
        </p:txBody>
      </p:sp>
      <p:pic>
        <p:nvPicPr>
          <p:cNvPr id="34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00" y="2676135"/>
            <a:ext cx="13470200" cy="9393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producibilit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Reproducibility</a:t>
            </a:r>
          </a:p>
        </p:txBody>
      </p:sp>
      <p:sp>
        <p:nvSpPr>
          <p:cNvPr id="346" name="Raw data + code = results…"/>
          <p:cNvSpPr txBox="1">
            <a:spLocks noGrp="1"/>
          </p:cNvSpPr>
          <p:nvPr>
            <p:ph type="body" idx="21"/>
          </p:nvPr>
        </p:nvSpPr>
        <p:spPr>
          <a:xfrm>
            <a:off x="1270000" y="8521700"/>
            <a:ext cx="21844000" cy="39794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Raw data + code = results</a:t>
            </a:r>
            <a:br/>
            <a:endParaRPr/>
          </a:p>
          <a:p>
            <a:r>
              <a:t>Should be the same every time (like scientific experiments)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ull customizatio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z="20160" spc="-403"/>
            </a:lvl1pPr>
          </a:lstStyle>
          <a:p>
            <a:r>
              <a:t>Full customization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A Great Tool"/>
          <p:cNvSpPr txBox="1">
            <a:spLocks noGrp="1"/>
          </p:cNvSpPr>
          <p:nvPr>
            <p:ph type="body" sz="half" idx="1"/>
          </p:nvPr>
        </p:nvSpPr>
        <p:spPr>
          <a:xfrm>
            <a:off x="1270000" y="351451"/>
            <a:ext cx="21844000" cy="3338647"/>
          </a:xfrm>
          <a:prstGeom prst="rect">
            <a:avLst/>
          </a:prstGeom>
        </p:spPr>
        <p:txBody>
          <a:bodyPr/>
          <a:lstStyle>
            <a:lvl1pPr>
              <a:defRPr sz="13800" spc="-276"/>
            </a:lvl1pPr>
          </a:lstStyle>
          <a:p>
            <a:r>
              <a:t>A Great Tool</a:t>
            </a:r>
          </a:p>
        </p:txBody>
      </p:sp>
      <p:sp>
        <p:nvSpPr>
          <p:cNvPr id="351" name="Allows you to ask any question &amp; perform any task you want with your data"/>
          <p:cNvSpPr txBox="1"/>
          <p:nvPr/>
        </p:nvSpPr>
        <p:spPr>
          <a:xfrm>
            <a:off x="1270000" y="8368486"/>
            <a:ext cx="21844000" cy="4248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1658070">
              <a:lnSpc>
                <a:spcPct val="80000"/>
              </a:lnSpc>
              <a:spcBef>
                <a:spcPts val="0"/>
              </a:spcBef>
              <a:defRPr sz="9384" spc="-187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t>Allows you to ask any question &amp; perform any task you want with your data</a:t>
            </a:r>
          </a:p>
        </p:txBody>
      </p:sp>
      <p:sp>
        <p:nvSpPr>
          <p:cNvPr id="352" name="Provides great charts…"/>
          <p:cNvSpPr txBox="1"/>
          <p:nvPr/>
        </p:nvSpPr>
        <p:spPr>
          <a:xfrm>
            <a:off x="1270000" y="4387765"/>
            <a:ext cx="21844000" cy="517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Provides great charts</a:t>
            </a:r>
          </a:p>
          <a:p>
            <a: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Uncovers insights</a:t>
            </a:r>
          </a:p>
          <a:p>
            <a:pPr algn="ctr" defTabSz="825500">
              <a:spcBef>
                <a:spcPts val="0"/>
              </a:spcBef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Makes interesting reports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2" animBg="1" advAuto="0"/>
      <p:bldP spid="352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utomation &amp; packag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z="14784" spc="-295"/>
            </a:lvl1pPr>
          </a:lstStyle>
          <a:p>
            <a:r>
              <a:t>Automation &amp; packaging</a:t>
            </a:r>
          </a:p>
        </p:txBody>
      </p:sp>
      <p:sp>
        <p:nvSpPr>
          <p:cNvPr id="355" name="Let’s make that whole workflow into a single function"/>
          <p:cNvSpPr txBox="1">
            <a:spLocks noGrp="1"/>
          </p:cNvSpPr>
          <p:nvPr>
            <p:ph type="body" idx="21"/>
          </p:nvPr>
        </p:nvSpPr>
        <p:spPr>
          <a:xfrm>
            <a:off x="1270000" y="8521700"/>
            <a:ext cx="21844000" cy="12742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Let’s make that whole workflow into a single function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9" y="2050162"/>
            <a:ext cx="23372860" cy="9615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28" y="3599477"/>
            <a:ext cx="18725344" cy="6517046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Create a single function"/>
          <p:cNvSpPr txBox="1">
            <a:spLocks noGrp="1"/>
          </p:cNvSpPr>
          <p:nvPr>
            <p:ph type="body" sz="quarter" idx="1"/>
          </p:nvPr>
        </p:nvSpPr>
        <p:spPr>
          <a:xfrm>
            <a:off x="1269999" y="199728"/>
            <a:ext cx="21844001" cy="1896660"/>
          </a:xfrm>
          <a:prstGeom prst="rect">
            <a:avLst/>
          </a:prstGeom>
        </p:spPr>
        <p:txBody>
          <a:bodyPr/>
          <a:lstStyle>
            <a:lvl1pPr defTabSz="1146019">
              <a:defRPr sz="10528" spc="-210"/>
            </a:lvl1pPr>
          </a:lstStyle>
          <a:p>
            <a:r>
              <a:t>Create a single function</a:t>
            </a:r>
          </a:p>
        </p:txBody>
      </p:sp>
      <p:sp>
        <p:nvSpPr>
          <p:cNvPr id="359" name="crawled_not_in_sitemap(“example.com&quot;, “output.jsonl”) a single command that goes through all the steps"/>
          <p:cNvSpPr txBox="1">
            <a:spLocks noGrp="1"/>
          </p:cNvSpPr>
          <p:nvPr>
            <p:ph type="body" idx="21"/>
          </p:nvPr>
        </p:nvSpPr>
        <p:spPr>
          <a:xfrm>
            <a:off x="229616" y="11562334"/>
            <a:ext cx="21844000" cy="1896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>
                <a:latin typeface="Monaco"/>
                <a:ea typeface="Monaco"/>
                <a:cs typeface="Monaco"/>
                <a:sym typeface="Monaco"/>
              </a:rPr>
              <a:t>crawled_not_in_sitemap(“</a:t>
            </a:r>
            <a:r>
              <a:rPr u="sng">
                <a:hlinkClick r:id="rId3"/>
              </a:rPr>
              <a:t>example.com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", “output.jsonl”)</a:t>
            </a:r>
            <a:br>
              <a:rPr>
                <a:latin typeface="Monaco"/>
                <a:ea typeface="Monaco"/>
                <a:cs typeface="Monaco"/>
                <a:sym typeface="Monaco"/>
              </a:rPr>
            </a:br>
            <a:r>
              <a:t>a single command that goes through all the steps</a:t>
            </a:r>
          </a:p>
        </p:txBody>
      </p:sp>
      <p:sp>
        <p:nvSpPr>
          <p:cNvPr id="360" name="Rounded Rectangle"/>
          <p:cNvSpPr/>
          <p:nvPr/>
        </p:nvSpPr>
        <p:spPr>
          <a:xfrm>
            <a:off x="3612525" y="3712585"/>
            <a:ext cx="18050464" cy="675858"/>
          </a:xfrm>
          <a:prstGeom prst="roundRect">
            <a:avLst>
              <a:gd name="adj" fmla="val 50000"/>
            </a:avLst>
          </a:prstGeom>
          <a:ln w="76200">
            <a:solidFill>
              <a:srgbClr val="A247F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ackag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Packaging</a:t>
            </a:r>
          </a:p>
        </p:txBody>
      </p:sp>
      <p:sp>
        <p:nvSpPr>
          <p:cNvPr id="363" name="A set of functions that you can use without having to worry about their code  do_this(a)…"/>
          <p:cNvSpPr txBox="1">
            <a:spLocks noGrp="1"/>
          </p:cNvSpPr>
          <p:nvPr>
            <p:ph type="body" idx="21"/>
          </p:nvPr>
        </p:nvSpPr>
        <p:spPr>
          <a:xfrm>
            <a:off x="1270000" y="8521700"/>
            <a:ext cx="21844000" cy="39803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 set of functions that you can use without having to worry about their code</a:t>
            </a:r>
            <a:br/>
            <a:br/>
            <a:r>
              <a:rPr>
                <a:latin typeface="Monaco"/>
                <a:ea typeface="Monaco"/>
                <a:cs typeface="Monaco"/>
                <a:sym typeface="Monaco"/>
              </a:rPr>
              <a:t>do_this(a)</a:t>
            </a:r>
          </a:p>
          <a:p>
            <a:pPr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do_that(b, c)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Introducing advertools"/>
          <p:cNvSpPr txBox="1">
            <a:spLocks noGrp="1"/>
          </p:cNvSpPr>
          <p:nvPr>
            <p:ph type="body" sz="half" idx="1"/>
          </p:nvPr>
        </p:nvSpPr>
        <p:spPr>
          <a:xfrm>
            <a:off x="1270000" y="2946696"/>
            <a:ext cx="21844001" cy="4488604"/>
          </a:xfrm>
          <a:prstGeom prst="rect">
            <a:avLst/>
          </a:prstGeom>
        </p:spPr>
        <p:txBody>
          <a:bodyPr/>
          <a:lstStyle/>
          <a:p>
            <a:pPr defTabSz="1609303">
              <a:defRPr sz="14784" spc="-295"/>
            </a:pPr>
            <a:r>
              <a:t>Introducing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advertools</a:t>
            </a:r>
          </a:p>
        </p:txBody>
      </p:sp>
      <p:sp>
        <p:nvSpPr>
          <p:cNvPr id="366" name="A Python package that has various functions and tools dedicated to SEO, and digital marketing  open-source and free"/>
          <p:cNvSpPr txBox="1">
            <a:spLocks noGrp="1"/>
          </p:cNvSpPr>
          <p:nvPr>
            <p:ph type="body" idx="21"/>
          </p:nvPr>
        </p:nvSpPr>
        <p:spPr>
          <a:xfrm>
            <a:off x="1270000" y="8651748"/>
            <a:ext cx="21844001" cy="39803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 Python package that has various functions and tools dedicated to SEO, and digital marketing</a:t>
            </a:r>
            <a:br/>
            <a:br/>
            <a:r>
              <a:t>open-source and free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etting started with advertools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Getting started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advertools</a:t>
            </a:r>
          </a:p>
        </p:txBody>
      </p:sp>
      <p:sp>
        <p:nvSpPr>
          <p:cNvPr id="369" name="Installation:…"/>
          <p:cNvSpPr txBox="1">
            <a:spLocks noGrp="1"/>
          </p:cNvSpPr>
          <p:nvPr>
            <p:ph type="body" idx="1"/>
          </p:nvPr>
        </p:nvSpPr>
        <p:spPr>
          <a:xfrm>
            <a:off x="1270000" y="4267199"/>
            <a:ext cx="21844000" cy="8432802"/>
          </a:xfrm>
          <a:prstGeom prst="rect">
            <a:avLst/>
          </a:prstGeom>
        </p:spPr>
        <p:txBody>
          <a:bodyPr/>
          <a:lstStyle/>
          <a:p>
            <a:r>
              <a:t>Installation:</a:t>
            </a:r>
          </a:p>
          <a:p>
            <a:pPr marL="0" indent="0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pip install advertools</a:t>
            </a:r>
          </a:p>
          <a:p>
            <a:r>
              <a:t>Importing:</a:t>
            </a:r>
          </a:p>
          <a:p>
            <a:pPr marL="0" indent="0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import advertools as adv</a:t>
            </a:r>
          </a:p>
          <a:p>
            <a:r>
              <a:t>Running a function:</a:t>
            </a:r>
          </a:p>
          <a:p>
            <a:pPr marL="0" indent="0">
              <a:buSzTx/>
              <a:buNone/>
              <a:defRPr>
                <a:latin typeface="Monaco"/>
                <a:ea typeface="Monaco"/>
                <a:cs typeface="Monaco"/>
                <a:sym typeface="Monaco"/>
              </a:defRPr>
            </a:pPr>
            <a:r>
              <a:t>adv.function_name(param_a=val_a, param_b=val_b)</a:t>
            </a:r>
          </a:p>
        </p:txBody>
      </p:sp>
      <p:sp>
        <p:nvSpPr>
          <p:cNvPr id="370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21844000" cy="10160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obots.txt file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Robots.txt files</a:t>
            </a:r>
          </a:p>
        </p:txBody>
      </p:sp>
      <p:sp>
        <p:nvSpPr>
          <p:cNvPr id="373" name="adv.robotstxt_to_df(): convert a robots file (or a thousand) to a DataFrame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adv.robotstxt_to_df(): convert a robots file (or a thousand) to a DataFrame</a:t>
            </a:r>
          </a:p>
          <a:p>
            <a:r>
              <a:t>adv.robotstxt_test(): run tests in bulk for a combination of URLs and user-agents</a:t>
            </a:r>
          </a:p>
        </p:txBody>
      </p:sp>
      <p:sp>
        <p:nvSpPr>
          <p:cNvPr id="374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XML Sitemap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XML Sitemaps</a:t>
            </a:r>
          </a:p>
        </p:txBody>
      </p:sp>
      <p:sp>
        <p:nvSpPr>
          <p:cNvPr id="377" name="adv.sitemap_to_df(): convert a sitemap to a DataFrame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adv.sitemap_to_df(): convert a sitemap to a DataFrame</a:t>
            </a:r>
          </a:p>
          <a:p>
            <a:pPr lvl="1"/>
            <a:r>
              <a:t>Supports normal sitemaps and sitemap index files</a:t>
            </a:r>
          </a:p>
          <a:p>
            <a:pPr lvl="1"/>
            <a:r>
              <a:t>Supports robots.txt files (discovers all listed sitemaps and combines them together)</a:t>
            </a:r>
          </a:p>
          <a:p>
            <a:pPr lvl="1"/>
            <a:r>
              <a:t>Runs concurrently (very fast)</a:t>
            </a:r>
          </a:p>
          <a:p>
            <a:pPr lvl="1"/>
            <a:r>
              <a:t>Speed can be configured easily </a:t>
            </a:r>
          </a:p>
        </p:txBody>
      </p:sp>
      <p:sp>
        <p:nvSpPr>
          <p:cNvPr id="378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rawling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Crawling</a:t>
            </a:r>
          </a:p>
        </p:txBody>
      </p:sp>
      <p:sp>
        <p:nvSpPr>
          <p:cNvPr id="381" name="adv.crawl(): normal SEO crawler…"/>
          <p:cNvSpPr txBox="1">
            <a:spLocks noGrp="1"/>
          </p:cNvSpPr>
          <p:nvPr>
            <p:ph type="body" idx="1"/>
          </p:nvPr>
        </p:nvSpPr>
        <p:spPr>
          <a:xfrm>
            <a:off x="1270000" y="3139095"/>
            <a:ext cx="21844000" cy="9560905"/>
          </a:xfrm>
          <a:prstGeom prst="rect">
            <a:avLst/>
          </a:prstGeom>
        </p:spPr>
        <p:txBody>
          <a:bodyPr/>
          <a:lstStyle/>
          <a:p>
            <a:r>
              <a:t>adv.crawl(): normal SEO crawler</a:t>
            </a:r>
          </a:p>
          <a:p>
            <a:pPr lvl="1"/>
            <a:r>
              <a:t>Spider and/or list mode</a:t>
            </a:r>
          </a:p>
          <a:p>
            <a:pPr lvl="1"/>
            <a:r>
              <a:t>Get all request/response headers</a:t>
            </a:r>
          </a:p>
          <a:p>
            <a:pPr lvl="1"/>
            <a:r>
              <a:t>Set granular rules on speed</a:t>
            </a:r>
          </a:p>
          <a:p>
            <a:pPr lvl="1"/>
            <a:r>
              <a:t>Much more</a:t>
            </a:r>
          </a:p>
          <a:p>
            <a:r>
              <a:t>adv.crawl_headers(): send HEAD requests  in bulk to a set of known URLs, get status codes and all available response headers</a:t>
            </a:r>
          </a:p>
          <a:p>
            <a:r>
              <a:t>adv.crawl_images(): download all images from a list of URLs, optionally set limits for minimum width/height, and name regex</a:t>
            </a:r>
          </a:p>
        </p:txBody>
      </p:sp>
      <p:sp>
        <p:nvSpPr>
          <p:cNvPr id="382" name="Three crawlers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Three crawlers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rawling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Crawling</a:t>
            </a:r>
          </a:p>
        </p:txBody>
      </p:sp>
      <p:sp>
        <p:nvSpPr>
          <p:cNvPr id="385" name="adv.crawl(): normal SEO crawler…"/>
          <p:cNvSpPr txBox="1">
            <a:spLocks noGrp="1"/>
          </p:cNvSpPr>
          <p:nvPr>
            <p:ph type="body" sz="quarter" idx="1"/>
          </p:nvPr>
        </p:nvSpPr>
        <p:spPr>
          <a:xfrm>
            <a:off x="2527130" y="11875806"/>
            <a:ext cx="21844001" cy="824194"/>
          </a:xfrm>
          <a:prstGeom prst="rect">
            <a:avLst/>
          </a:prstGeom>
        </p:spPr>
        <p:txBody>
          <a:bodyPr/>
          <a:lstStyle/>
          <a:p>
            <a:pPr marL="223520" indent="-223520" defTabSz="975360">
              <a:spcBef>
                <a:spcPts val="900"/>
              </a:spcBef>
              <a:defRPr sz="1920"/>
            </a:pPr>
            <a:r>
              <a:t>adv.crawl(): normal SEO crawler</a:t>
            </a:r>
          </a:p>
          <a:p>
            <a:pPr marL="447040" lvl="1" indent="-223520" defTabSz="975360">
              <a:spcBef>
                <a:spcPts val="900"/>
              </a:spcBef>
              <a:defRPr sz="1920"/>
            </a:pPr>
            <a:r>
              <a:t>Spider and/or list mode</a:t>
            </a:r>
          </a:p>
          <a:p>
            <a:pPr marL="447040" lvl="1" indent="-223520" defTabSz="975360">
              <a:spcBef>
                <a:spcPts val="900"/>
              </a:spcBef>
              <a:defRPr sz="1920"/>
            </a:pPr>
            <a:r>
              <a:t>Get all request/response headers</a:t>
            </a:r>
          </a:p>
          <a:p>
            <a:pPr marL="447040" lvl="1" indent="-223520" defTabSz="975360">
              <a:spcBef>
                <a:spcPts val="900"/>
              </a:spcBef>
              <a:defRPr sz="1920"/>
            </a:pPr>
            <a:r>
              <a:t>Set granular rules on speed</a:t>
            </a:r>
          </a:p>
          <a:p>
            <a:pPr marL="447040" lvl="1" indent="-223520" defTabSz="975360">
              <a:spcBef>
                <a:spcPts val="900"/>
              </a:spcBef>
              <a:defRPr sz="1920"/>
            </a:pPr>
            <a:r>
              <a:t>Much more</a:t>
            </a:r>
          </a:p>
          <a:p>
            <a:pPr marL="223520" indent="-223520" defTabSz="975360">
              <a:spcBef>
                <a:spcPts val="900"/>
              </a:spcBef>
              <a:defRPr sz="1920"/>
            </a:pPr>
            <a:r>
              <a:t>adv.crawl_headers(): send HEAD requests  in bulk to a set of known URLs, get status codes and all available response headers</a:t>
            </a:r>
          </a:p>
          <a:p>
            <a:pPr marL="223520" indent="-223520" defTabSz="975360">
              <a:spcBef>
                <a:spcPts val="900"/>
              </a:spcBef>
              <a:defRPr sz="1920"/>
            </a:pPr>
            <a:r>
              <a:t>adv.crawl_images(): download all images from a list of URLs, optionally set limits for minimum width/height, and name regex</a:t>
            </a:r>
          </a:p>
        </p:txBody>
      </p:sp>
      <p:sp>
        <p:nvSpPr>
          <p:cNvPr id="386" name="advertools crawler extracted (groups of) columns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advertools crawler extracted (groups of) columns</a:t>
            </a:r>
          </a:p>
        </p:txBody>
      </p:sp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26" y="3616774"/>
            <a:ext cx="9255568" cy="9728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605" y="3616774"/>
            <a:ext cx="10165649" cy="9728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URL Analysi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URL Analysis</a:t>
            </a:r>
          </a:p>
        </p:txBody>
      </p:sp>
      <p:sp>
        <p:nvSpPr>
          <p:cNvPr id="391" name="adv.url_to_df: split a list of URLs to their components and return a DataFrame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adv.url_to_df: split a list of URLs to their components and return a DataFrame</a:t>
            </a:r>
          </a:p>
        </p:txBody>
      </p:sp>
      <p:sp>
        <p:nvSpPr>
          <p:cNvPr id="392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Log file analysi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Log file analysis</a:t>
            </a:r>
          </a:p>
        </p:txBody>
      </p:sp>
      <p:sp>
        <p:nvSpPr>
          <p:cNvPr id="395" name="adv.logs_to_df: comprehensive parsing of log files…"/>
          <p:cNvSpPr txBox="1">
            <a:spLocks noGrp="1"/>
          </p:cNvSpPr>
          <p:nvPr>
            <p:ph type="body" idx="1"/>
          </p:nvPr>
        </p:nvSpPr>
        <p:spPr>
          <a:xfrm>
            <a:off x="12192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adv.logs_to_df: comprehensive parsing of log files</a:t>
            </a:r>
          </a:p>
          <a:p>
            <a:pPr lvl="1"/>
            <a:r>
              <a:t>Parses every single field into its components (URLs, referer and request, user-agent, status codes, etc)</a:t>
            </a:r>
          </a:p>
          <a:p>
            <a:pPr lvl="1"/>
            <a:r>
              <a:t>Extremely granular analysis of log data</a:t>
            </a:r>
          </a:p>
          <a:p>
            <a:pPr lvl="1"/>
            <a:r>
              <a:t>Automatic compression with parquet format</a:t>
            </a:r>
          </a:p>
        </p:txBody>
      </p:sp>
      <p:sp>
        <p:nvSpPr>
          <p:cNvPr id="396" name="Slide Subtitle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What?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What?</a:t>
            </a:r>
          </a:p>
        </p:txBody>
      </p:sp>
      <p:sp>
        <p:nvSpPr>
          <p:cNvPr id="203" name="Image: Drew Conway, remade with ChatGPT"/>
          <p:cNvSpPr txBox="1">
            <a:spLocks noGrp="1"/>
          </p:cNvSpPr>
          <p:nvPr>
            <p:ph type="body" sz="quarter" idx="1"/>
          </p:nvPr>
        </p:nvSpPr>
        <p:spPr>
          <a:xfrm>
            <a:off x="1270000" y="11846430"/>
            <a:ext cx="21844000" cy="861925"/>
          </a:xfrm>
          <a:prstGeom prst="rect">
            <a:avLst/>
          </a:prstGeom>
        </p:spPr>
        <p:txBody>
          <a:bodyPr/>
          <a:lstStyle>
            <a:lvl1pPr marL="558800" indent="-558800">
              <a:defRPr sz="3300"/>
            </a:lvl1pPr>
          </a:lstStyle>
          <a:p>
            <a:r>
              <a:t>Image: Drew Conway, remade with ChatGPT</a:t>
            </a:r>
          </a:p>
        </p:txBody>
      </p:sp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2"/>
          <a:srcRect l="5080" t="6000" r="5029" b="9905"/>
          <a:stretch>
            <a:fillRect/>
          </a:stretch>
        </p:blipFill>
        <p:spPr>
          <a:xfrm>
            <a:off x="7913524" y="3114389"/>
            <a:ext cx="8556952" cy="800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565" extrusionOk="0">
                <a:moveTo>
                  <a:pt x="10767" y="0"/>
                </a:moveTo>
                <a:cubicBezTo>
                  <a:pt x="10312" y="0"/>
                  <a:pt x="9524" y="115"/>
                  <a:pt x="9017" y="257"/>
                </a:cubicBezTo>
                <a:cubicBezTo>
                  <a:pt x="6527" y="950"/>
                  <a:pt x="4662" y="3162"/>
                  <a:pt x="4240" y="5920"/>
                </a:cubicBezTo>
                <a:cubicBezTo>
                  <a:pt x="4157" y="6468"/>
                  <a:pt x="4130" y="7050"/>
                  <a:pt x="4166" y="7539"/>
                </a:cubicBezTo>
                <a:lnTo>
                  <a:pt x="4198" y="7964"/>
                </a:lnTo>
                <a:lnTo>
                  <a:pt x="4037" y="8029"/>
                </a:lnTo>
                <a:cubicBezTo>
                  <a:pt x="3742" y="8149"/>
                  <a:pt x="3064" y="8538"/>
                  <a:pt x="2769" y="8757"/>
                </a:cubicBezTo>
                <a:cubicBezTo>
                  <a:pt x="1645" y="9593"/>
                  <a:pt x="771" y="10841"/>
                  <a:pt x="341" y="12223"/>
                </a:cubicBezTo>
                <a:cubicBezTo>
                  <a:pt x="113" y="12957"/>
                  <a:pt x="-1" y="13746"/>
                  <a:pt x="0" y="14531"/>
                </a:cubicBezTo>
                <a:cubicBezTo>
                  <a:pt x="1" y="15316"/>
                  <a:pt x="117" y="16098"/>
                  <a:pt x="347" y="16818"/>
                </a:cubicBezTo>
                <a:cubicBezTo>
                  <a:pt x="845" y="18376"/>
                  <a:pt x="1794" y="19654"/>
                  <a:pt x="3119" y="20547"/>
                </a:cubicBezTo>
                <a:cubicBezTo>
                  <a:pt x="3443" y="20766"/>
                  <a:pt x="4208" y="21138"/>
                  <a:pt x="4581" y="21259"/>
                </a:cubicBezTo>
                <a:cubicBezTo>
                  <a:pt x="4987" y="21391"/>
                  <a:pt x="5436" y="21491"/>
                  <a:pt x="5853" y="21541"/>
                </a:cubicBezTo>
                <a:cubicBezTo>
                  <a:pt x="6299" y="21595"/>
                  <a:pt x="7170" y="21551"/>
                  <a:pt x="7665" y="21451"/>
                </a:cubicBezTo>
                <a:cubicBezTo>
                  <a:pt x="8662" y="21250"/>
                  <a:pt x="9604" y="20788"/>
                  <a:pt x="10420" y="20100"/>
                </a:cubicBezTo>
                <a:cubicBezTo>
                  <a:pt x="10597" y="19952"/>
                  <a:pt x="10753" y="19831"/>
                  <a:pt x="10767" y="19831"/>
                </a:cubicBezTo>
                <a:cubicBezTo>
                  <a:pt x="10782" y="19831"/>
                  <a:pt x="10900" y="19920"/>
                  <a:pt x="11030" y="20030"/>
                </a:cubicBezTo>
                <a:cubicBezTo>
                  <a:pt x="11911" y="20768"/>
                  <a:pt x="12853" y="21226"/>
                  <a:pt x="13982" y="21462"/>
                </a:cubicBezTo>
                <a:cubicBezTo>
                  <a:pt x="14640" y="21600"/>
                  <a:pt x="15599" y="21591"/>
                  <a:pt x="16281" y="21441"/>
                </a:cubicBezTo>
                <a:cubicBezTo>
                  <a:pt x="16920" y="21300"/>
                  <a:pt x="17311" y="21160"/>
                  <a:pt x="17859" y="20877"/>
                </a:cubicBezTo>
                <a:cubicBezTo>
                  <a:pt x="19726" y="19915"/>
                  <a:pt x="21014" y="18123"/>
                  <a:pt x="21436" y="15899"/>
                </a:cubicBezTo>
                <a:cubicBezTo>
                  <a:pt x="21599" y="15037"/>
                  <a:pt x="21582" y="13854"/>
                  <a:pt x="21394" y="12950"/>
                </a:cubicBezTo>
                <a:cubicBezTo>
                  <a:pt x="20959" y="10863"/>
                  <a:pt x="19636" y="9077"/>
                  <a:pt x="17888" y="8222"/>
                </a:cubicBezTo>
                <a:cubicBezTo>
                  <a:pt x="17674" y="8118"/>
                  <a:pt x="17473" y="8017"/>
                  <a:pt x="17440" y="7998"/>
                </a:cubicBezTo>
                <a:cubicBezTo>
                  <a:pt x="17391" y="7969"/>
                  <a:pt x="17380" y="7813"/>
                  <a:pt x="17376" y="7090"/>
                </a:cubicBezTo>
                <a:cubicBezTo>
                  <a:pt x="17372" y="6392"/>
                  <a:pt x="17354" y="6123"/>
                  <a:pt x="17285" y="5741"/>
                </a:cubicBezTo>
                <a:cubicBezTo>
                  <a:pt x="16802" y="3045"/>
                  <a:pt x="14929" y="907"/>
                  <a:pt x="12465" y="241"/>
                </a:cubicBezTo>
                <a:cubicBezTo>
                  <a:pt x="11996" y="114"/>
                  <a:pt x="11196" y="0"/>
                  <a:pt x="1076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adviz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adviz</a:t>
            </a:r>
          </a:p>
        </p:txBody>
      </p:sp>
      <p:sp>
        <p:nvSpPr>
          <p:cNvPr id="399" name="adviz.serp_heatmap()"/>
          <p:cNvSpPr txBox="1">
            <a:spLocks noGrp="1"/>
          </p:cNvSpPr>
          <p:nvPr>
            <p:ph type="body" idx="1"/>
          </p:nvPr>
        </p:nvSpPr>
        <p:spPr>
          <a:xfrm>
            <a:off x="12192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r>
              <a:t>adviz.serp_heatmap()</a:t>
            </a:r>
          </a:p>
        </p:txBody>
      </p:sp>
      <p:sp>
        <p:nvSpPr>
          <p:cNvPr id="400" name="advertools vizualizations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792479">
              <a:defRPr sz="5184"/>
            </a:pPr>
            <a:r>
              <a:rPr>
                <a:latin typeface="Monaco"/>
                <a:ea typeface="Monaco"/>
                <a:cs typeface="Monaco"/>
                <a:sym typeface="Monaco"/>
              </a:rPr>
              <a:t>adv</a:t>
            </a:r>
            <a:r>
              <a:t>ertools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viz</a:t>
            </a:r>
            <a:r>
              <a:t>ualizations</a:t>
            </a:r>
          </a:p>
        </p:txBody>
      </p:sp>
      <p:pic>
        <p:nvPicPr>
          <p:cNvPr id="40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399" y="5450162"/>
            <a:ext cx="16713201" cy="767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he DataFrame Mentality™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3800" spc="-276"/>
            </a:lvl1pPr>
          </a:lstStyle>
          <a:p>
            <a:r>
              <a:t>The DataFrame Mentality™</a:t>
            </a:r>
          </a:p>
        </p:txBody>
      </p:sp>
      <p:sp>
        <p:nvSpPr>
          <p:cNvPr id="404" name="© Ray Grieselhuber"/>
          <p:cNvSpPr txBox="1">
            <a:spLocks noGrp="1"/>
          </p:cNvSpPr>
          <p:nvPr>
            <p:ph type="body" idx="21"/>
          </p:nvPr>
        </p:nvSpPr>
        <p:spPr>
          <a:xfrm>
            <a:off x="1270000" y="1001725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© </a:t>
            </a:r>
            <a:r>
              <a:rPr>
                <a:hlinkClick r:id="rId2"/>
              </a:rPr>
              <a:t>Ray Grieselhuber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I/LLMs and Data Science"/>
          <p:cNvSpPr txBox="1">
            <a:spLocks noGrp="1"/>
          </p:cNvSpPr>
          <p:nvPr>
            <p:ph type="body" sz="quarter" idx="1"/>
          </p:nvPr>
        </p:nvSpPr>
        <p:spPr>
          <a:xfrm>
            <a:off x="1269999" y="4906053"/>
            <a:ext cx="21844001" cy="2477261"/>
          </a:xfrm>
          <a:prstGeom prst="rect">
            <a:avLst/>
          </a:prstGeom>
        </p:spPr>
        <p:txBody>
          <a:bodyPr/>
          <a:lstStyle>
            <a:lvl1pPr>
              <a:defRPr sz="13800" spc="-276"/>
            </a:lvl1pPr>
          </a:lstStyle>
          <a:p>
            <a:r>
              <a:t>AI/LLMs and Data Science</a:t>
            </a:r>
          </a:p>
        </p:txBody>
      </p:sp>
      <p:sp>
        <p:nvSpPr>
          <p:cNvPr id="407" name="Fact information"/>
          <p:cNvSpPr txBox="1">
            <a:spLocks noGrp="1"/>
          </p:cNvSpPr>
          <p:nvPr>
            <p:ph type="body" idx="21"/>
          </p:nvPr>
        </p:nvSpPr>
        <p:spPr>
          <a:xfrm>
            <a:off x="1270000" y="10017252"/>
            <a:ext cx="21844000" cy="1016001"/>
          </a:xfrm>
          <a:prstGeom prst="rect">
            <a:avLst/>
          </a:prstGeom>
        </p:spPr>
        <p:txBody>
          <a:bodyPr/>
          <a:lstStyle/>
          <a:p>
            <a:pPr marL="0" lvl="1" indent="45720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he dance between (un)structured tasks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The dance between (un)structured tasks</a:t>
            </a:r>
          </a:p>
        </p:txBody>
      </p:sp>
      <p:pic>
        <p:nvPicPr>
          <p:cNvPr id="410" name="ai_trad_software_structured.png" descr="ai_trad_software_structu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37" y="2730541"/>
            <a:ext cx="16101126" cy="10734083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Image: ChatGPT"/>
          <p:cNvSpPr txBox="1"/>
          <p:nvPr/>
        </p:nvSpPr>
        <p:spPr>
          <a:xfrm>
            <a:off x="20431729" y="11072739"/>
            <a:ext cx="3473398" cy="228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33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Image: ChatGPT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he Cycle"/>
          <p:cNvSpPr txBox="1">
            <a:spLocks noGrp="1"/>
          </p:cNvSpPr>
          <p:nvPr>
            <p:ph type="title"/>
          </p:nvPr>
        </p:nvSpPr>
        <p:spPr>
          <a:xfrm>
            <a:off x="14253125" y="927100"/>
            <a:ext cx="9652002" cy="15494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The Cycle</a:t>
            </a:r>
          </a:p>
        </p:txBody>
      </p:sp>
      <p:sp>
        <p:nvSpPr>
          <p:cNvPr id="414" name="Get unstructured data…"/>
          <p:cNvSpPr txBox="1">
            <a:spLocks noGrp="1"/>
          </p:cNvSpPr>
          <p:nvPr>
            <p:ph type="body" sz="half" idx="1"/>
          </p:nvPr>
        </p:nvSpPr>
        <p:spPr>
          <a:xfrm>
            <a:off x="14166378" y="3225800"/>
            <a:ext cx="9814949" cy="8432800"/>
          </a:xfrm>
          <a:prstGeom prst="rect">
            <a:avLst/>
          </a:prstGeom>
        </p:spPr>
        <p:txBody>
          <a:bodyPr/>
          <a:lstStyle/>
          <a:p>
            <a:r>
              <a:t>Get unstructured data</a:t>
            </a:r>
          </a:p>
          <a:p>
            <a:r>
              <a:t>Provide some structure/context with traditional methods</a:t>
            </a:r>
          </a:p>
          <a:p>
            <a:r>
              <a:t>Extract structured data</a:t>
            </a:r>
          </a:p>
          <a:p>
            <a:r>
              <a:t>Use traditional software for processing</a:t>
            </a:r>
          </a:p>
          <a:p>
            <a:r>
              <a:t>Repeat</a:t>
            </a:r>
          </a:p>
        </p:txBody>
      </p:sp>
      <p:sp>
        <p:nvSpPr>
          <p:cNvPr id="415" name="Image: ChatGPT"/>
          <p:cNvSpPr txBox="1">
            <a:spLocks noGrp="1"/>
          </p:cNvSpPr>
          <p:nvPr>
            <p:ph type="body" idx="21"/>
          </p:nvPr>
        </p:nvSpPr>
        <p:spPr>
          <a:xfrm>
            <a:off x="14253125" y="12344568"/>
            <a:ext cx="9652002" cy="10160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3300"/>
            </a:lvl1pPr>
          </a:lstStyle>
          <a:p>
            <a:r>
              <a:t>Image: ChatGPT</a:t>
            </a:r>
          </a:p>
        </p:txBody>
      </p:sp>
      <p:pic>
        <p:nvPicPr>
          <p:cNvPr id="41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1" y="-7622"/>
            <a:ext cx="13716002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rawled website’s body text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Crawled website’s body text</a:t>
            </a:r>
          </a:p>
        </p:txBody>
      </p:sp>
      <p:sp>
        <p:nvSpPr>
          <p:cNvPr id="419" name="Slide bullet tex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lide Subtitle"/>
          <p:cNvSpPr txBox="1">
            <a:spLocks noGrp="1"/>
          </p:cNvSpPr>
          <p:nvPr>
            <p:ph type="body" idx="2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670638"/>
            <a:ext cx="21844001" cy="7488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ummarize in bulk with AI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Summarize in bulk with AI</a:t>
            </a:r>
          </a:p>
        </p:txBody>
      </p:sp>
      <p:sp>
        <p:nvSpPr>
          <p:cNvPr id="424" name="Create an empty list summaries…"/>
          <p:cNvSpPr txBox="1">
            <a:spLocks noGrp="1"/>
          </p:cNvSpPr>
          <p:nvPr>
            <p:ph type="body" sz="half" idx="1"/>
          </p:nvPr>
        </p:nvSpPr>
        <p:spPr>
          <a:xfrm>
            <a:off x="11110298" y="4093802"/>
            <a:ext cx="12044943" cy="9099843"/>
          </a:xfrm>
          <a:prstGeom prst="rect">
            <a:avLst/>
          </a:prstGeom>
        </p:spPr>
        <p:txBody>
          <a:bodyPr/>
          <a:lstStyle/>
          <a:p>
            <a:r>
              <a:t>Create an empty list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summaries</a:t>
            </a:r>
          </a:p>
          <a:p>
            <a:r>
              <a:t>Go through all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body_text</a:t>
            </a:r>
            <a:r>
              <a:t> column cells in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crawldf</a:t>
            </a:r>
          </a:p>
          <a:p>
            <a:r>
              <a:t>Send the content to ChatGPT with a prompt asking it to summarize it</a:t>
            </a:r>
          </a:p>
          <a:p>
            <a:r>
              <a:t>Append the summary text to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summaries</a:t>
            </a:r>
          </a:p>
        </p:txBody>
      </p:sp>
      <p:sp>
        <p:nvSpPr>
          <p:cNvPr id="425" name="Slide Subtitle"/>
          <p:cNvSpPr txBox="1">
            <a:spLocks noGrp="1"/>
          </p:cNvSpPr>
          <p:nvPr>
            <p:ph type="body" idx="2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60" y="5016246"/>
            <a:ext cx="9652001" cy="5095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rawled website’s body text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Crawled website’s body text</a:t>
            </a:r>
          </a:p>
        </p:txBody>
      </p:sp>
      <p:sp>
        <p:nvSpPr>
          <p:cNvPr id="429" name="Slide bullet tex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0" name="Slide Subtitle"/>
          <p:cNvSpPr txBox="1">
            <a:spLocks noGrp="1"/>
          </p:cNvSpPr>
          <p:nvPr>
            <p:ph type="body" idx="2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168" y="4908976"/>
            <a:ext cx="21051664" cy="7149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90% of My Skills Are Now Worth $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804370">
              <a:defRPr sz="10508" spc="-210"/>
            </a:pPr>
            <a:r>
              <a:t>90% of My Skills Are Now Worth $0</a:t>
            </a:r>
          </a:p>
          <a:p>
            <a:pPr defTabSz="1804370">
              <a:defRPr sz="9176" spc="-183"/>
            </a:pPr>
            <a:br/>
            <a:r>
              <a:t>...but the other 10% are worth 1000x</a:t>
            </a:r>
          </a:p>
        </p:txBody>
      </p:sp>
      <p:sp>
        <p:nvSpPr>
          <p:cNvPr id="434" name="Kent Beck (software developer)"/>
          <p:cNvSpPr txBox="1">
            <a:spLocks noGrp="1"/>
          </p:cNvSpPr>
          <p:nvPr>
            <p:ph type="body" idx="21"/>
          </p:nvPr>
        </p:nvSpPr>
        <p:spPr>
          <a:xfrm>
            <a:off x="1270000" y="1001725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Kent Beck (software developer)</a:t>
            </a:r>
          </a:p>
        </p:txBody>
      </p:sp>
      <p:sp>
        <p:nvSpPr>
          <p:cNvPr id="435" name="https://x.com/KentBeck/status/1648413998025707520"/>
          <p:cNvSpPr txBox="1"/>
          <p:nvPr/>
        </p:nvSpPr>
        <p:spPr>
          <a:xfrm>
            <a:off x="1270000" y="11379708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3300" u="sng">
                <a:latin typeface="Graphik-Medium"/>
                <a:ea typeface="Graphik-Medium"/>
                <a:cs typeface="Graphik-Medium"/>
                <a:sym typeface="Graphik Medium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https://x.com/KentBeck/status/1648413998025707520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creenshot 2025-10-25 at 12.05.37 AM.png" descr="Screenshot 2025-10-25 at 12.05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90" y="-533512"/>
            <a:ext cx="16559534" cy="11054981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90% of My Skills Are Now Worth $0…"/>
          <p:cNvSpPr txBox="1">
            <a:spLocks noGrp="1"/>
          </p:cNvSpPr>
          <p:nvPr>
            <p:ph type="body" sz="quarter" idx="1"/>
          </p:nvPr>
        </p:nvSpPr>
        <p:spPr>
          <a:xfrm>
            <a:off x="1270000" y="10517888"/>
            <a:ext cx="21844001" cy="2580215"/>
          </a:xfrm>
          <a:prstGeom prst="rect">
            <a:avLst/>
          </a:prstGeom>
        </p:spPr>
        <p:txBody>
          <a:bodyPr/>
          <a:lstStyle/>
          <a:p>
            <a:pPr defTabSz="1048485">
              <a:defRPr sz="6106" spc="-122"/>
            </a:pPr>
            <a:r>
              <a:t>90% of My Skills Are Now Worth $0</a:t>
            </a:r>
          </a:p>
          <a:p>
            <a:pPr defTabSz="1048485">
              <a:defRPr sz="5332" spc="-106"/>
            </a:pPr>
            <a:br/>
            <a:r>
              <a:t>...but the other 10% are worth 1000x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What?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What?</a:t>
            </a:r>
          </a:p>
        </p:txBody>
      </p:sp>
      <p:sp>
        <p:nvSpPr>
          <p:cNvPr id="207" name="Domain Expertise (SEO, finance, geology, etc): This drives the other elements by providing answers to “what” and “why” questions…"/>
          <p:cNvSpPr txBox="1">
            <a:spLocks noGrp="1"/>
          </p:cNvSpPr>
          <p:nvPr>
            <p:ph type="body" idx="1"/>
          </p:nvPr>
        </p:nvSpPr>
        <p:spPr>
          <a:xfrm>
            <a:off x="1270000" y="2565066"/>
            <a:ext cx="21844000" cy="10566735"/>
          </a:xfrm>
          <a:prstGeom prst="rect">
            <a:avLst/>
          </a:prstGeom>
        </p:spPr>
        <p:txBody>
          <a:bodyPr/>
          <a:lstStyle/>
          <a:p>
            <a:r>
              <a:rPr b="1"/>
              <a:t>Domain Expertise</a:t>
            </a:r>
            <a:r>
              <a:t> (SEO, finance, geology, etc): This drives the other elements by providing answers to “what” and “why” questions</a:t>
            </a:r>
            <a:br/>
            <a:endParaRPr/>
          </a:p>
          <a:p>
            <a:r>
              <a:rPr b="1"/>
              <a:t>Programming:</a:t>
            </a:r>
            <a:r>
              <a:t> basic programming skills (not software development), questions of “how”</a:t>
            </a:r>
            <a:br/>
            <a:endParaRPr/>
          </a:p>
          <a:p>
            <a:r>
              <a:rPr b="1"/>
              <a:t>Math and Statistics:</a:t>
            </a:r>
            <a:r>
              <a:t> average, maximum, minimum, modeling, machine learning, deep learning, etc.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90%…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9652000" cy="271420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996F6"/>
                </a:solidFill>
              </a:defRPr>
            </a:pPr>
            <a:r>
              <a:t>90%</a:t>
            </a:r>
          </a:p>
          <a:p>
            <a:pPr>
              <a:defRPr>
                <a:solidFill>
                  <a:srgbClr val="4996F6"/>
                </a:solidFill>
              </a:defRPr>
            </a:pPr>
            <a:r>
              <a:t>$0</a:t>
            </a:r>
          </a:p>
        </p:txBody>
      </p:sp>
      <p:sp>
        <p:nvSpPr>
          <p:cNvPr id="441" name="Memorizing which package does wha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Memorizing which package does what</a:t>
            </a:r>
          </a:p>
          <a:p>
            <a:r>
              <a:t>Knowing the syntax of the functions that you use</a:t>
            </a:r>
          </a:p>
          <a:p>
            <a:r>
              <a:t>Knowing what methods are available to Python dictionaries</a:t>
            </a:r>
          </a:p>
          <a:p>
            <a:r>
              <a:t>Writing code</a:t>
            </a:r>
          </a:p>
        </p:txBody>
      </p:sp>
      <p:sp>
        <p:nvSpPr>
          <p:cNvPr id="442" name="10%…"/>
          <p:cNvSpPr txBox="1"/>
          <p:nvPr/>
        </p:nvSpPr>
        <p:spPr>
          <a:xfrm>
            <a:off x="13448114" y="927099"/>
            <a:ext cx="9652001" cy="2536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 defTabSz="784225">
              <a:lnSpc>
                <a:spcPct val="80000"/>
              </a:lnSpc>
              <a:spcBef>
                <a:spcPts val="0"/>
              </a:spcBef>
              <a:defRPr sz="7979" spc="-239">
                <a:solidFill>
                  <a:srgbClr val="EA34E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10%</a:t>
            </a:r>
          </a:p>
          <a:p>
            <a:pPr algn="ctr" defTabSz="784225">
              <a:lnSpc>
                <a:spcPct val="80000"/>
              </a:lnSpc>
              <a:spcBef>
                <a:spcPts val="0"/>
              </a:spcBef>
              <a:defRPr sz="7979" spc="-239">
                <a:solidFill>
                  <a:srgbClr val="EA34EF"/>
                </a:solidFill>
                <a:latin typeface="+mn-lt"/>
                <a:ea typeface="+mn-ea"/>
                <a:cs typeface="+mn-cs"/>
                <a:sym typeface="Graphik Semibold"/>
              </a:defRPr>
            </a:pPr>
            <a:r>
              <a:t>$10,000</a:t>
            </a:r>
          </a:p>
        </p:txBody>
      </p:sp>
      <p:sp>
        <p:nvSpPr>
          <p:cNvPr id="443" name="Asking the right, strategic, useful questions…"/>
          <p:cNvSpPr txBox="1"/>
          <p:nvPr/>
        </p:nvSpPr>
        <p:spPr>
          <a:xfrm>
            <a:off x="13448114" y="4356099"/>
            <a:ext cx="9652001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Asking the right, strategic, useful questions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Making a good evaluation of the given output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Making decisions on next steps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Telling the LLM to write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1" animBg="1" advAuto="0"/>
      <p:bldP spid="441" grpId="3" animBg="1" advAuto="0"/>
      <p:bldP spid="442" grpId="2" animBg="1" advAuto="0"/>
      <p:bldP spid="443" grpId="4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“AI doesn’t do it end-to-end.…"/>
          <p:cNvSpPr txBox="1">
            <a:spLocks noGrp="1"/>
          </p:cNvSpPr>
          <p:nvPr>
            <p:ph type="body" sz="half" idx="1"/>
          </p:nvPr>
        </p:nvSpPr>
        <p:spPr>
          <a:xfrm>
            <a:off x="1270000" y="3025326"/>
            <a:ext cx="21844000" cy="5369374"/>
          </a:xfrm>
          <a:prstGeom prst="rect">
            <a:avLst/>
          </a:prstGeom>
        </p:spPr>
        <p:txBody>
          <a:bodyPr/>
          <a:lstStyle/>
          <a:p>
            <a:pPr defTabSz="1487386">
              <a:defRPr sz="10126" spc="-202"/>
            </a:pPr>
            <a:r>
              <a:t>“AI doesn’t do it end-to-end.</a:t>
            </a:r>
          </a:p>
          <a:p>
            <a:pPr defTabSz="1487386">
              <a:defRPr sz="10126" spc="-202"/>
            </a:pPr>
            <a:r>
              <a:t>It does it middle-to-middle.</a:t>
            </a:r>
            <a:br/>
            <a:endParaRPr/>
          </a:p>
          <a:p>
            <a:pPr defTabSz="1487386">
              <a:defRPr sz="6771" spc="-135"/>
            </a:pPr>
            <a:r>
              <a:t>The new bottlenecks are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prompting</a:t>
            </a:r>
            <a:r>
              <a:t> and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verifying</a:t>
            </a:r>
            <a:r>
              <a:rPr b="1" i="1">
                <a:latin typeface="Graphik"/>
                <a:ea typeface="Graphik"/>
                <a:cs typeface="Graphik"/>
                <a:sym typeface="Graphik"/>
              </a:rPr>
              <a:t>.”</a:t>
            </a:r>
          </a:p>
        </p:txBody>
      </p:sp>
      <p:sp>
        <p:nvSpPr>
          <p:cNvPr id="446" name="Balaji Srinivasan (entrepreneur)"/>
          <p:cNvSpPr txBox="1">
            <a:spLocks noGrp="1"/>
          </p:cNvSpPr>
          <p:nvPr>
            <p:ph type="body" idx="21"/>
          </p:nvPr>
        </p:nvSpPr>
        <p:spPr>
          <a:xfrm>
            <a:off x="1270000" y="10017252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Balaji Srinivasan (entrepreneur)</a:t>
            </a:r>
          </a:p>
        </p:txBody>
      </p:sp>
      <p:sp>
        <p:nvSpPr>
          <p:cNvPr id="447" name="https://x.com/balajis/status/1937517664907460980"/>
          <p:cNvSpPr txBox="1"/>
          <p:nvPr/>
        </p:nvSpPr>
        <p:spPr>
          <a:xfrm>
            <a:off x="1270000" y="11379708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25500">
              <a:spcBef>
                <a:spcPts val="0"/>
              </a:spcBef>
              <a:defRPr sz="3300" u="sng">
                <a:latin typeface="Graphik-Medium"/>
                <a:ea typeface="Graphik-Medium"/>
                <a:cs typeface="Graphik-Medium"/>
                <a:sym typeface="Graphik Medium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https://x.com/balajis/status/1937517664907460980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End"/>
          <p:cNvSpPr/>
          <p:nvPr/>
        </p:nvSpPr>
        <p:spPr>
          <a:xfrm>
            <a:off x="4837853" y="6887338"/>
            <a:ext cx="2628089" cy="1270001"/>
          </a:xfrm>
          <a:prstGeom prst="roundRect">
            <a:avLst>
              <a:gd name="adj" fmla="val 15000"/>
            </a:avLst>
          </a:prstGeom>
          <a:solidFill>
            <a:srgbClr val="4996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End</a:t>
            </a:r>
          </a:p>
        </p:txBody>
      </p:sp>
      <p:sp>
        <p:nvSpPr>
          <p:cNvPr id="450" name="Middle"/>
          <p:cNvSpPr/>
          <p:nvPr/>
        </p:nvSpPr>
        <p:spPr>
          <a:xfrm>
            <a:off x="10166864" y="6887338"/>
            <a:ext cx="4050272" cy="1270001"/>
          </a:xfrm>
          <a:prstGeom prst="roundRect">
            <a:avLst>
              <a:gd name="adj" fmla="val 15000"/>
            </a:avLst>
          </a:prstGeom>
          <a:solidFill>
            <a:srgbClr val="EA32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Middle</a:t>
            </a:r>
          </a:p>
        </p:txBody>
      </p:sp>
      <p:sp>
        <p:nvSpPr>
          <p:cNvPr id="451" name="End"/>
          <p:cNvSpPr/>
          <p:nvPr/>
        </p:nvSpPr>
        <p:spPr>
          <a:xfrm>
            <a:off x="16918058" y="6887338"/>
            <a:ext cx="2628089" cy="1270001"/>
          </a:xfrm>
          <a:prstGeom prst="roundRect">
            <a:avLst>
              <a:gd name="adj" fmla="val 15000"/>
            </a:avLst>
          </a:prstGeom>
          <a:solidFill>
            <a:srgbClr val="4996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End</a:t>
            </a:r>
          </a:p>
        </p:txBody>
      </p:sp>
      <p:sp>
        <p:nvSpPr>
          <p:cNvPr id="452" name="Arrow"/>
          <p:cNvSpPr/>
          <p:nvPr/>
        </p:nvSpPr>
        <p:spPr>
          <a:xfrm>
            <a:off x="8181403" y="7169601"/>
            <a:ext cx="1270001" cy="705476"/>
          </a:xfrm>
          <a:prstGeom prst="rightArrow">
            <a:avLst>
              <a:gd name="adj1" fmla="val 32000"/>
              <a:gd name="adj2" fmla="val 106414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53" name="Arrow"/>
          <p:cNvSpPr/>
          <p:nvPr/>
        </p:nvSpPr>
        <p:spPr>
          <a:xfrm>
            <a:off x="14932596" y="7169601"/>
            <a:ext cx="1270001" cy="705476"/>
          </a:xfrm>
          <a:prstGeom prst="rightArrow">
            <a:avLst>
              <a:gd name="adj1" fmla="val 32000"/>
              <a:gd name="adj2" fmla="val 106414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54" name="Prompting"/>
          <p:cNvSpPr txBox="1"/>
          <p:nvPr/>
        </p:nvSpPr>
        <p:spPr>
          <a:xfrm>
            <a:off x="4870535" y="8134939"/>
            <a:ext cx="2628089" cy="124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2121354">
              <a:lnSpc>
                <a:spcPct val="80000"/>
              </a:lnSpc>
              <a:spcBef>
                <a:spcPts val="0"/>
              </a:spcBef>
              <a:defRPr sz="4002" spc="-8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t>Prompting</a:t>
            </a:r>
          </a:p>
        </p:txBody>
      </p:sp>
      <p:sp>
        <p:nvSpPr>
          <p:cNvPr id="455" name="Verifying"/>
          <p:cNvSpPr txBox="1"/>
          <p:nvPr/>
        </p:nvSpPr>
        <p:spPr>
          <a:xfrm>
            <a:off x="16918058" y="8134939"/>
            <a:ext cx="2628089" cy="1249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2438338">
              <a:lnSpc>
                <a:spcPct val="80000"/>
              </a:lnSpc>
              <a:spcBef>
                <a:spcPts val="0"/>
              </a:spcBef>
              <a:defRPr sz="4600" spc="-9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t>Verifying</a:t>
            </a:r>
          </a:p>
        </p:txBody>
      </p:sp>
      <p:sp>
        <p:nvSpPr>
          <p:cNvPr id="456" name="Brain"/>
          <p:cNvSpPr/>
          <p:nvPr/>
        </p:nvSpPr>
        <p:spPr>
          <a:xfrm>
            <a:off x="5478190" y="4438659"/>
            <a:ext cx="1412779" cy="108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57" name="Human"/>
          <p:cNvSpPr txBox="1"/>
          <p:nvPr/>
        </p:nvSpPr>
        <p:spPr>
          <a:xfrm>
            <a:off x="5099643" y="5553711"/>
            <a:ext cx="225552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Human</a:t>
            </a:r>
          </a:p>
        </p:txBody>
      </p:sp>
      <p:sp>
        <p:nvSpPr>
          <p:cNvPr id="458" name="Brain"/>
          <p:cNvSpPr/>
          <p:nvPr/>
        </p:nvSpPr>
        <p:spPr>
          <a:xfrm>
            <a:off x="17525713" y="4331454"/>
            <a:ext cx="1412779" cy="108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459" name="Human"/>
          <p:cNvSpPr txBox="1"/>
          <p:nvPr/>
        </p:nvSpPr>
        <p:spPr>
          <a:xfrm>
            <a:off x="17147166" y="5446506"/>
            <a:ext cx="225552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Human</a:t>
            </a:r>
          </a:p>
        </p:txBody>
      </p:sp>
      <p:sp>
        <p:nvSpPr>
          <p:cNvPr id="460" name="AI/LLM"/>
          <p:cNvSpPr txBox="1"/>
          <p:nvPr/>
        </p:nvSpPr>
        <p:spPr>
          <a:xfrm>
            <a:off x="11152615" y="5553711"/>
            <a:ext cx="219710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AI/LLM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hank you!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463" name="@EliasDabbas"/>
          <p:cNvSpPr txBox="1">
            <a:spLocks noGrp="1"/>
          </p:cNvSpPr>
          <p:nvPr>
            <p:ph type="body" idx="21"/>
          </p:nvPr>
        </p:nvSpPr>
        <p:spPr>
          <a:xfrm>
            <a:off x="1270000" y="8521700"/>
            <a:ext cx="21844000" cy="2376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7700"/>
            </a:lvl1pPr>
          </a:lstStyle>
          <a:p>
            <a:r>
              <a:t>@EliasDabbas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?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21844000" cy="1549401"/>
          </a:xfrm>
          <a:prstGeom prst="rect">
            <a:avLst/>
          </a:prstGeom>
        </p:spPr>
        <p:txBody>
          <a:bodyPr/>
          <a:lstStyle/>
          <a:p>
            <a:r>
              <a:t>What?</a:t>
            </a:r>
          </a:p>
        </p:txBody>
      </p:sp>
      <p:sp>
        <p:nvSpPr>
          <p:cNvPr id="210" name="Image: R for Data Science book"/>
          <p:cNvSpPr txBox="1">
            <a:spLocks noGrp="1"/>
          </p:cNvSpPr>
          <p:nvPr>
            <p:ph type="body" sz="quarter" idx="1"/>
          </p:nvPr>
        </p:nvSpPr>
        <p:spPr>
          <a:xfrm>
            <a:off x="1270000" y="11684000"/>
            <a:ext cx="21240772" cy="1016000"/>
          </a:xfrm>
          <a:prstGeom prst="rect">
            <a:avLst/>
          </a:prstGeom>
        </p:spPr>
        <p:txBody>
          <a:bodyPr/>
          <a:lstStyle/>
          <a:p>
            <a:r>
              <a:t>Image: </a:t>
            </a:r>
            <a:r>
              <a:rPr u="sng">
                <a:hlinkClick r:id="rId2"/>
              </a:rPr>
              <a:t>R for Data Science book</a:t>
            </a:r>
          </a:p>
        </p:txBody>
      </p:sp>
      <p:sp>
        <p:nvSpPr>
          <p:cNvPr id="211" name="Tasks and skill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Tasks and skills</a:t>
            </a:r>
          </a:p>
        </p:txBody>
      </p:sp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35" y="4305104"/>
            <a:ext cx="18064930" cy="6638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What?"/>
          <p:cNvSpPr txBox="1"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  <a:prstGeom prst="rect">
            <a:avLst/>
          </a:prstGeom>
        </p:spPr>
        <p:txBody>
          <a:bodyPr/>
          <a:lstStyle/>
          <a:p>
            <a:r>
              <a:t>What?</a:t>
            </a:r>
          </a:p>
        </p:txBody>
      </p:sp>
      <p:sp>
        <p:nvSpPr>
          <p:cNvPr id="215" name="Import: read CSV file, crawl a website, get API data…"/>
          <p:cNvSpPr txBox="1">
            <a:spLocks noGrp="1"/>
          </p:cNvSpPr>
          <p:nvPr>
            <p:ph type="body" idx="1"/>
          </p:nvPr>
        </p:nvSpPr>
        <p:spPr>
          <a:xfrm>
            <a:off x="1270000" y="3710722"/>
            <a:ext cx="21240772" cy="8989279"/>
          </a:xfrm>
          <a:prstGeom prst="rect">
            <a:avLst/>
          </a:prstGeom>
        </p:spPr>
        <p:txBody>
          <a:bodyPr/>
          <a:lstStyle/>
          <a:p>
            <a:r>
              <a:rPr b="1"/>
              <a:t>Import:</a:t>
            </a:r>
            <a:r>
              <a:t> read CSV file, crawl a website, get API data</a:t>
            </a:r>
          </a:p>
          <a:p>
            <a:r>
              <a:rPr b="1"/>
              <a:t>Tidy:</a:t>
            </a:r>
            <a:r>
              <a:t> reshape a table, merge tables</a:t>
            </a:r>
          </a:p>
          <a:p>
            <a:r>
              <a:rPr b="1"/>
              <a:t>Transform:</a:t>
            </a:r>
            <a:r>
              <a:t> sort, groupby (pivot tables), filter</a:t>
            </a:r>
          </a:p>
          <a:p>
            <a:r>
              <a:rPr b="1"/>
              <a:t>Visualize:</a:t>
            </a:r>
            <a:r>
              <a:t> charts, interactive apps</a:t>
            </a:r>
          </a:p>
          <a:p>
            <a:r>
              <a:rPr b="1"/>
              <a:t>Model:</a:t>
            </a:r>
            <a:r>
              <a:t> linear model, inference, clustering</a:t>
            </a:r>
          </a:p>
          <a:p>
            <a:r>
              <a:rPr b="1"/>
              <a:t>Communicate:</a:t>
            </a:r>
            <a:r>
              <a:t> reports, dashboards, recommendations</a:t>
            </a:r>
          </a:p>
          <a:p>
            <a:pPr>
              <a:defRPr i="1"/>
            </a:pPr>
            <a:r>
              <a:rPr b="1"/>
              <a:t>Program:</a:t>
            </a:r>
            <a:r>
              <a:t> perform all tasks by writing code</a:t>
            </a:r>
          </a:p>
        </p:txBody>
      </p:sp>
      <p:sp>
        <p:nvSpPr>
          <p:cNvPr id="216" name="Tasks and skills"/>
          <p:cNvSpPr txBox="1">
            <a:spLocks noGrp="1"/>
          </p:cNvSpPr>
          <p:nvPr>
            <p:ph type="body" idx="22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Tasks and skills</a:t>
            </a:r>
          </a:p>
        </p:txBody>
      </p:sp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17" y="628212"/>
            <a:ext cx="6110985" cy="2245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1277</Words>
  <Application>Microsoft Macintosh PowerPoint</Application>
  <PresentationFormat>Custom</PresentationFormat>
  <Paragraphs>195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Graphik</vt:lpstr>
      <vt:lpstr>Graphik Semibold</vt:lpstr>
      <vt:lpstr>Graphik-Medium</vt:lpstr>
      <vt:lpstr>Helvetica Neue</vt:lpstr>
      <vt:lpstr>Monaco</vt:lpstr>
      <vt:lpstr>31_ColorGradientLight</vt:lpstr>
      <vt:lpstr>Getting Started with Data Science and LLMs for Modern SEO</vt:lpstr>
      <vt:lpstr>PowerPoint Presentation</vt:lpstr>
      <vt:lpstr>PowerPoint Presentation</vt:lpstr>
      <vt:lpstr>PowerPoint Presentation</vt:lpstr>
      <vt:lpstr>What?</vt:lpstr>
      <vt:lpstr>What?</vt:lpstr>
      <vt:lpstr>What?</vt:lpstr>
      <vt:lpstr>What?</vt:lpstr>
      <vt:lpstr>How?</vt:lpstr>
      <vt:lpstr>How?</vt:lpstr>
      <vt:lpstr>Minimum viable knowledge</vt:lpstr>
      <vt:lpstr>PowerPoint Presentation</vt:lpstr>
      <vt:lpstr>PowerPoint Presentation</vt:lpstr>
      <vt:lpstr>Right-click (contextual functions)</vt:lpstr>
      <vt:lpstr>PowerPoint Presentation</vt:lpstr>
      <vt:lpstr>PowerPoint Presentation</vt:lpstr>
      <vt:lpstr>PowerPoint Presentation</vt:lpstr>
      <vt:lpstr>Examples</vt:lpstr>
      <vt:lpstr>Crawling a website</vt:lpstr>
      <vt:lpstr>Fetching/analyzing XML sitemaps</vt:lpstr>
      <vt:lpstr>Compare sitemap to crawled URLs</vt:lpstr>
      <vt:lpstr>Compare sitemap to crawled URLs</vt:lpstr>
      <vt:lpstr>Text Analysis</vt:lpstr>
      <vt:lpstr>URL structure analysis</vt:lpstr>
      <vt:lpstr>adviz.url_structure()</vt:lpstr>
      <vt:lpstr>adviz.url_structure()</vt:lpstr>
      <vt:lpstr>Why?</vt:lpstr>
      <vt:lpstr>PowerPoint Presentation</vt:lpstr>
      <vt:lpstr>PowerPoint Presentation</vt:lpstr>
      <vt:lpstr>Code to compare sitemap vs crawled URLs</vt:lpstr>
      <vt:lpstr>PowerPoint Presentation</vt:lpstr>
      <vt:lpstr>PowerPoint Presentation</vt:lpstr>
      <vt:lpstr>PowerPoint Presentation</vt:lpstr>
      <vt:lpstr>Analyze links</vt:lpstr>
      <vt:lpstr>Analyze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with advertools</vt:lpstr>
      <vt:lpstr>Robots.txt files</vt:lpstr>
      <vt:lpstr>XML Sitemaps</vt:lpstr>
      <vt:lpstr>Crawling</vt:lpstr>
      <vt:lpstr>Crawling</vt:lpstr>
      <vt:lpstr>URL Analysis</vt:lpstr>
      <vt:lpstr>Log file analysis</vt:lpstr>
      <vt:lpstr>adviz</vt:lpstr>
      <vt:lpstr>PowerPoint Presentation</vt:lpstr>
      <vt:lpstr>PowerPoint Presentation</vt:lpstr>
      <vt:lpstr>The dance between (un)structured tasks</vt:lpstr>
      <vt:lpstr>The Cycle</vt:lpstr>
      <vt:lpstr>Crawled website’s body text</vt:lpstr>
      <vt:lpstr>Summarize in bulk with AI</vt:lpstr>
      <vt:lpstr>Crawled website’s body text</vt:lpstr>
      <vt:lpstr>PowerPoint Presentation</vt:lpstr>
      <vt:lpstr>PowerPoint Presentation</vt:lpstr>
      <vt:lpstr>90% $0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Elias Dabbas</cp:lastModifiedBy>
  <cp:revision>1</cp:revision>
  <dcterms:modified xsi:type="dcterms:W3CDTF">2025-10-27T17:03:16Z</dcterms:modified>
</cp:coreProperties>
</file>